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68" y="2748"/>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DCCDA6B-6750-4048-903F-CE3D6D2B9261}" type="datetimeFigureOut">
              <a:rPr lang="en-US" smtClean="0"/>
              <a:pPr/>
              <a:t>10/16/2017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B3635A-D3FA-4569-897A-70BBDCA1A1A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CCDA6B-6750-4048-903F-CE3D6D2B9261}" type="datetimeFigureOut">
              <a:rPr lang="en-US" smtClean="0"/>
              <a:pPr/>
              <a:t>10/16/2017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B3635A-D3FA-4569-897A-70BBDCA1A1A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CCDA6B-6750-4048-903F-CE3D6D2B9261}" type="datetimeFigureOut">
              <a:rPr lang="en-US" smtClean="0"/>
              <a:pPr/>
              <a:t>10/16/2017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B3635A-D3FA-4569-897A-70BBDCA1A1A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CCDA6B-6750-4048-903F-CE3D6D2B9261}" type="datetimeFigureOut">
              <a:rPr lang="en-US" smtClean="0"/>
              <a:pPr/>
              <a:t>10/16/2017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B3635A-D3FA-4569-897A-70BBDCA1A1A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CCDA6B-6750-4048-903F-CE3D6D2B9261}" type="datetimeFigureOut">
              <a:rPr lang="en-US" smtClean="0"/>
              <a:pPr/>
              <a:t>10/16/2017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B3635A-D3FA-4569-897A-70BBDCA1A1A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DCCDA6B-6750-4048-903F-CE3D6D2B9261}" type="datetimeFigureOut">
              <a:rPr lang="en-US" smtClean="0"/>
              <a:pPr/>
              <a:t>10/16/2017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B3635A-D3FA-4569-897A-70BBDCA1A1A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DCCDA6B-6750-4048-903F-CE3D6D2B9261}" type="datetimeFigureOut">
              <a:rPr lang="en-US" smtClean="0"/>
              <a:pPr/>
              <a:t>10/16/2017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2B3635A-D3FA-4569-897A-70BBDCA1A1A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CCDA6B-6750-4048-903F-CE3D6D2B9261}" type="datetimeFigureOut">
              <a:rPr lang="en-US" smtClean="0"/>
              <a:pPr/>
              <a:t>10/16/2017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2B3635A-D3FA-4569-897A-70BBDCA1A1A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CCDA6B-6750-4048-903F-CE3D6D2B9261}" type="datetimeFigureOut">
              <a:rPr lang="en-US" smtClean="0"/>
              <a:pPr/>
              <a:t>10/16/2017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2B3635A-D3FA-4569-897A-70BBDCA1A1A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CCDA6B-6750-4048-903F-CE3D6D2B9261}" type="datetimeFigureOut">
              <a:rPr lang="en-US" smtClean="0"/>
              <a:pPr/>
              <a:t>10/16/2017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B3635A-D3FA-4569-897A-70BBDCA1A1A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CCDA6B-6750-4048-903F-CE3D6D2B9261}" type="datetimeFigureOut">
              <a:rPr lang="en-US" smtClean="0"/>
              <a:pPr/>
              <a:t>10/16/2017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B3635A-D3FA-4569-897A-70BBDCA1A1A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1" descr="Smart Moves 2015 PPT.jpg"/>
          <p:cNvPicPr>
            <a:picLocks noChangeAspect="1"/>
          </p:cNvPicPr>
          <p:nvPr userDrawn="1"/>
        </p:nvPicPr>
        <p:blipFill>
          <a:blip r:embed="rId13" cstate="print"/>
          <a:srcRect t="5185" r="52917" b="11111"/>
          <a:stretch>
            <a:fillRect/>
          </a:stretch>
        </p:blipFill>
        <p:spPr bwMode="auto">
          <a:xfrm>
            <a:off x="0" y="0"/>
            <a:ext cx="6858000" cy="9144000"/>
          </a:xfrm>
          <a:prstGeom prst="rect">
            <a:avLst/>
          </a:prstGeom>
          <a:noFill/>
          <a:ln w="9525">
            <a:noFill/>
            <a:miter lim="800000"/>
            <a:headEnd/>
            <a:tailEnd/>
          </a:ln>
        </p:spPr>
      </p:pic>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DCCDA6B-6750-4048-903F-CE3D6D2B9261}" type="datetimeFigureOut">
              <a:rPr lang="en-US" smtClean="0"/>
              <a:pPr/>
              <a:t>10/16/2017</a:t>
            </a:fld>
            <a:endParaRPr lang="en-US" dirty="0"/>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72B3635A-D3FA-4569-897A-70BBDCA1A1A0}" type="slidenum">
              <a:rPr lang="en-US" smtClean="0"/>
              <a:pPr/>
              <a:t>‹#›</a:t>
            </a:fld>
            <a:endParaRPr lang="en-US" dirty="0"/>
          </a:p>
        </p:txBody>
      </p:sp>
      <p:sp>
        <p:nvSpPr>
          <p:cNvPr id="9" name="Rectangle 8"/>
          <p:cNvSpPr/>
          <p:nvPr userDrawn="1"/>
        </p:nvSpPr>
        <p:spPr>
          <a:xfrm>
            <a:off x="0" y="0"/>
            <a:ext cx="6858000" cy="9144000"/>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p:cNvGrpSpPr/>
          <p:nvPr userDrawn="1"/>
        </p:nvGrpSpPr>
        <p:grpSpPr>
          <a:xfrm>
            <a:off x="4969040" y="8472739"/>
            <a:ext cx="1828800" cy="635165"/>
            <a:chOff x="4953000" y="8485023"/>
            <a:chExt cx="1828800" cy="635165"/>
          </a:xfrm>
        </p:grpSpPr>
        <p:sp>
          <p:nvSpPr>
            <p:cNvPr id="11" name="TextBox 10"/>
            <p:cNvSpPr txBox="1">
              <a:spLocks noChangeArrowheads="1"/>
            </p:cNvSpPr>
            <p:nvPr userDrawn="1"/>
          </p:nvSpPr>
          <p:spPr bwMode="auto">
            <a:xfrm>
              <a:off x="5453063" y="8485023"/>
              <a:ext cx="1116012" cy="215900"/>
            </a:xfrm>
            <a:prstGeom prst="rect">
              <a:avLst/>
            </a:prstGeom>
            <a:noFill/>
            <a:ln w="9525">
              <a:noFill/>
              <a:miter lim="800000"/>
              <a:headEnd/>
              <a:tailEnd/>
            </a:ln>
          </p:spPr>
          <p:txBody>
            <a:bodyPr wrap="none">
              <a:spAutoFit/>
            </a:bodyPr>
            <a:lstStyle/>
            <a:p>
              <a:pPr>
                <a:defRPr/>
              </a:pPr>
              <a:r>
                <a:rPr lang="en-US" sz="800" i="1" dirty="0">
                  <a:solidFill>
                    <a:srgbClr val="616666"/>
                  </a:solidFill>
                  <a:latin typeface="Calibri" pitchFamily="34" charset="0"/>
                  <a:ea typeface="ＭＳ Ｐゴシック" charset="-128"/>
                </a:rPr>
                <a:t>Program managed by:</a:t>
              </a:r>
            </a:p>
          </p:txBody>
        </p:sp>
        <p:pic>
          <p:nvPicPr>
            <p:cNvPr id="12" name="Picture 19" descr="RehabCare_New_Logo4C.jpg"/>
            <p:cNvPicPr>
              <a:picLocks noChangeAspect="1"/>
            </p:cNvPicPr>
            <p:nvPr userDrawn="1"/>
          </p:nvPicPr>
          <p:blipFill>
            <a:blip r:embed="rId14" cstate="print"/>
            <a:srcRect/>
            <a:stretch>
              <a:fillRect/>
            </a:stretch>
          </p:blipFill>
          <p:spPr bwMode="auto">
            <a:xfrm>
              <a:off x="4953000" y="8653463"/>
              <a:ext cx="1828800" cy="338137"/>
            </a:xfrm>
            <a:prstGeom prst="rect">
              <a:avLst/>
            </a:prstGeom>
            <a:noFill/>
            <a:ln w="9525">
              <a:noFill/>
              <a:miter lim="800000"/>
              <a:headEnd/>
              <a:tailEnd/>
            </a:ln>
          </p:spPr>
        </p:pic>
        <p:sp>
          <p:nvSpPr>
            <p:cNvPr id="13" name="TextBox 12"/>
            <p:cNvSpPr txBox="1">
              <a:spLocks noChangeArrowheads="1"/>
            </p:cNvSpPr>
            <p:nvPr userDrawn="1"/>
          </p:nvSpPr>
          <p:spPr bwMode="auto">
            <a:xfrm>
              <a:off x="5486400" y="8904288"/>
              <a:ext cx="1060450" cy="215900"/>
            </a:xfrm>
            <a:prstGeom prst="rect">
              <a:avLst/>
            </a:prstGeom>
            <a:noFill/>
            <a:ln w="9525">
              <a:noFill/>
              <a:miter lim="800000"/>
              <a:headEnd/>
              <a:tailEnd/>
            </a:ln>
          </p:spPr>
          <p:txBody>
            <a:bodyPr wrap="none">
              <a:spAutoFit/>
            </a:bodyPr>
            <a:lstStyle/>
            <a:p>
              <a:pPr>
                <a:defRPr/>
              </a:pPr>
              <a:r>
                <a:rPr lang="en-US" sz="800" i="1" dirty="0">
                  <a:solidFill>
                    <a:srgbClr val="616666"/>
                  </a:solidFill>
                  <a:latin typeface="Calibri" pitchFamily="34" charset="0"/>
                  <a:ea typeface="ＭＳ Ｐゴシック" charset="-128"/>
                </a:rPr>
                <a:t>www.rehabcare.com</a:t>
              </a:r>
            </a:p>
          </p:txBody>
        </p:sp>
      </p:grpSp>
      <p:pic>
        <p:nvPicPr>
          <p:cNvPr id="14" name="Picture 10" descr="RehabCareSmartMoves4C.jpg"/>
          <p:cNvPicPr>
            <a:picLocks noChangeAspect="1"/>
          </p:cNvPicPr>
          <p:nvPr userDrawn="1"/>
        </p:nvPicPr>
        <p:blipFill>
          <a:blip r:embed="rId15" cstate="print"/>
          <a:srcRect/>
          <a:stretch>
            <a:fillRect/>
          </a:stretch>
        </p:blipFill>
        <p:spPr bwMode="auto">
          <a:xfrm>
            <a:off x="4876800" y="51816"/>
            <a:ext cx="1905000" cy="534679"/>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1828800" y="685800"/>
            <a:ext cx="4648200" cy="676275"/>
          </a:xfrm>
          <a:prstGeom prst="rect">
            <a:avLst/>
          </a:prstGeom>
          <a:noFill/>
          <a:ln w="9525">
            <a:noFill/>
            <a:miter lim="800000"/>
            <a:headEnd/>
            <a:tailEnd/>
          </a:ln>
        </p:spPr>
        <p:txBody>
          <a:bodyPr anchor="ctr">
            <a:spAutoFit/>
          </a:bodyPr>
          <a:lstStyle/>
          <a:p>
            <a:pPr algn="ctr"/>
            <a:r>
              <a:rPr lang="en-US" b="1" i="1" dirty="0" smtClean="0">
                <a:solidFill>
                  <a:srgbClr val="005575"/>
                </a:solidFill>
                <a:latin typeface="Century Gothic" pitchFamily="34" charset="0"/>
                <a:ea typeface="Calibri" pitchFamily="34" charset="0"/>
                <a:cs typeface="Times New Roman" pitchFamily="18" charset="0"/>
              </a:rPr>
              <a:t>United Methodist Village</a:t>
            </a:r>
            <a:endParaRPr lang="en-US" dirty="0">
              <a:solidFill>
                <a:srgbClr val="005575"/>
              </a:solidFill>
              <a:latin typeface="Century Gothic" pitchFamily="34" charset="0"/>
              <a:ea typeface="Calibri" pitchFamily="34" charset="0"/>
              <a:cs typeface="Times New Roman" pitchFamily="18" charset="0"/>
            </a:endParaRPr>
          </a:p>
          <a:p>
            <a:pPr algn="ctr" eaLnBrk="0" hangingPunct="0"/>
            <a:r>
              <a:rPr lang="en-US" sz="2000" b="1" i="1" dirty="0">
                <a:solidFill>
                  <a:srgbClr val="005575"/>
                </a:solidFill>
                <a:latin typeface="Century Gothic" pitchFamily="34" charset="0"/>
                <a:ea typeface="Calibri" pitchFamily="34" charset="0"/>
                <a:cs typeface="Times New Roman" pitchFamily="18" charset="0"/>
              </a:rPr>
              <a:t> </a:t>
            </a:r>
            <a:r>
              <a:rPr lang="en-US" b="1" i="1" dirty="0">
                <a:solidFill>
                  <a:srgbClr val="005575"/>
                </a:solidFill>
                <a:latin typeface="Century Gothic" pitchFamily="34" charset="0"/>
                <a:ea typeface="Calibri" pitchFamily="34" charset="0"/>
                <a:cs typeface="Times New Roman" pitchFamily="18" charset="0"/>
              </a:rPr>
              <a:t>presents</a:t>
            </a:r>
            <a:endParaRPr lang="en-US" dirty="0">
              <a:solidFill>
                <a:srgbClr val="005575"/>
              </a:solidFill>
              <a:latin typeface="Century Gothic" pitchFamily="34" charset="0"/>
              <a:ea typeface="Calibri" pitchFamily="34" charset="0"/>
              <a:cs typeface="Times New Roman" pitchFamily="18" charset="0"/>
            </a:endParaRPr>
          </a:p>
        </p:txBody>
      </p:sp>
      <p:sp>
        <p:nvSpPr>
          <p:cNvPr id="4" name="Text Box 2"/>
          <p:cNvSpPr txBox="1">
            <a:spLocks noChangeArrowheads="1"/>
          </p:cNvSpPr>
          <p:nvPr/>
        </p:nvSpPr>
        <p:spPr bwMode="auto">
          <a:xfrm>
            <a:off x="1905000" y="2311400"/>
            <a:ext cx="4572000" cy="457200"/>
          </a:xfrm>
          <a:prstGeom prst="rect">
            <a:avLst/>
          </a:prstGeom>
          <a:noFill/>
          <a:ln w="9525">
            <a:noFill/>
            <a:miter lim="800000"/>
            <a:headEnd/>
            <a:tailEnd/>
          </a:ln>
        </p:spPr>
        <p:txBody>
          <a:bodyPr/>
          <a:lstStyle/>
          <a:p>
            <a:pPr algn="ctr"/>
            <a:r>
              <a:rPr lang="en-US" sz="3200" b="1" dirty="0" smtClean="0">
                <a:solidFill>
                  <a:srgbClr val="F28411"/>
                </a:solidFill>
                <a:latin typeface="Century Gothic" pitchFamily="34" charset="0"/>
                <a:cs typeface="Times New Roman" pitchFamily="18" charset="0"/>
              </a:rPr>
              <a:t>Osteoporosis</a:t>
            </a:r>
            <a:endParaRPr lang="en-US" sz="3200" b="1" dirty="0" smtClean="0">
              <a:solidFill>
                <a:srgbClr val="F28411"/>
              </a:solidFill>
              <a:latin typeface="Century Gothic" pitchFamily="34" charset="0"/>
              <a:cs typeface="Times New Roman" pitchFamily="18" charset="0"/>
            </a:endParaRPr>
          </a:p>
          <a:p>
            <a:pPr algn="ctr"/>
            <a:r>
              <a:rPr lang="en-US" sz="1400" b="1" i="1" dirty="0" smtClean="0">
                <a:solidFill>
                  <a:srgbClr val="F28411"/>
                </a:solidFill>
                <a:latin typeface="Century Gothic" pitchFamily="34" charset="0"/>
                <a:cs typeface="Times New Roman" pitchFamily="18" charset="0"/>
              </a:rPr>
              <a:t>presented </a:t>
            </a:r>
            <a:r>
              <a:rPr lang="en-US" sz="1400" b="1" i="1" dirty="0">
                <a:solidFill>
                  <a:srgbClr val="F28411"/>
                </a:solidFill>
                <a:latin typeface="Century Gothic" pitchFamily="34" charset="0"/>
                <a:cs typeface="Times New Roman" pitchFamily="18" charset="0"/>
              </a:rPr>
              <a:t>by </a:t>
            </a:r>
            <a:r>
              <a:rPr lang="en-US" sz="1400" b="1" i="1" dirty="0" smtClean="0">
                <a:solidFill>
                  <a:srgbClr val="F28411"/>
                </a:solidFill>
                <a:latin typeface="Century Gothic" pitchFamily="34" charset="0"/>
                <a:cs typeface="Times New Roman" pitchFamily="18" charset="0"/>
              </a:rPr>
              <a:t>Travis Harper</a:t>
            </a:r>
            <a:endParaRPr lang="en-US" sz="1400" b="1" i="1" dirty="0">
              <a:solidFill>
                <a:srgbClr val="F28411"/>
              </a:solidFill>
              <a:latin typeface="Century Gothic" pitchFamily="34" charset="0"/>
              <a:cs typeface="Times New Roman" pitchFamily="18" charset="0"/>
            </a:endParaRPr>
          </a:p>
        </p:txBody>
      </p:sp>
      <p:sp>
        <p:nvSpPr>
          <p:cNvPr id="5" name="Rectangle 1"/>
          <p:cNvSpPr>
            <a:spLocks noChangeArrowheads="1"/>
          </p:cNvSpPr>
          <p:nvPr/>
        </p:nvSpPr>
        <p:spPr bwMode="auto">
          <a:xfrm>
            <a:off x="1828800" y="1365250"/>
            <a:ext cx="4648200" cy="892175"/>
          </a:xfrm>
          <a:prstGeom prst="rect">
            <a:avLst/>
          </a:prstGeom>
          <a:noFill/>
          <a:ln w="9525">
            <a:noFill/>
            <a:miter lim="800000"/>
            <a:headEnd/>
            <a:tailEnd/>
          </a:ln>
        </p:spPr>
        <p:txBody>
          <a:bodyPr anchor="ctr">
            <a:spAutoFit/>
          </a:bodyPr>
          <a:lstStyle/>
          <a:p>
            <a:pPr algn="ctr" eaLnBrk="0" hangingPunct="0"/>
            <a:r>
              <a:rPr lang="en-US" sz="2600" b="1" dirty="0">
                <a:solidFill>
                  <a:srgbClr val="005575"/>
                </a:solidFill>
                <a:latin typeface="Century Gothic" pitchFamily="34" charset="0"/>
                <a:ea typeface="Calibri" pitchFamily="34" charset="0"/>
                <a:cs typeface="Times New Roman" pitchFamily="18" charset="0"/>
              </a:rPr>
              <a:t>Smart</a:t>
            </a:r>
            <a:r>
              <a:rPr lang="en-US" sz="2600" b="1" i="1" dirty="0">
                <a:solidFill>
                  <a:srgbClr val="005575"/>
                </a:solidFill>
                <a:latin typeface="Century Gothic" pitchFamily="34" charset="0"/>
                <a:ea typeface="Calibri" pitchFamily="34" charset="0"/>
                <a:cs typeface="Times New Roman" pitchFamily="18" charset="0"/>
              </a:rPr>
              <a:t>Moves</a:t>
            </a:r>
            <a:r>
              <a:rPr lang="en-US" sz="2600" b="1" dirty="0">
                <a:solidFill>
                  <a:srgbClr val="005575"/>
                </a:solidFill>
                <a:latin typeface="Century Gothic" pitchFamily="34" charset="0"/>
                <a:ea typeface="Calibri" pitchFamily="34" charset="0"/>
                <a:cs typeface="Times New Roman" pitchFamily="18" charset="0"/>
              </a:rPr>
              <a:t> </a:t>
            </a:r>
            <a:br>
              <a:rPr lang="en-US" sz="2600" b="1" dirty="0">
                <a:solidFill>
                  <a:srgbClr val="005575"/>
                </a:solidFill>
                <a:latin typeface="Century Gothic" pitchFamily="34" charset="0"/>
                <a:ea typeface="Calibri" pitchFamily="34" charset="0"/>
                <a:cs typeface="Times New Roman" pitchFamily="18" charset="0"/>
              </a:rPr>
            </a:br>
            <a:r>
              <a:rPr lang="en-US" sz="2600" b="1" dirty="0">
                <a:solidFill>
                  <a:srgbClr val="005575"/>
                </a:solidFill>
                <a:latin typeface="Century Gothic" pitchFamily="34" charset="0"/>
                <a:ea typeface="Calibri" pitchFamily="34" charset="0"/>
                <a:cs typeface="Times New Roman" pitchFamily="18" charset="0"/>
              </a:rPr>
              <a:t>Healthy Learning Lectures</a:t>
            </a:r>
            <a:endParaRPr lang="en-US" dirty="0">
              <a:solidFill>
                <a:srgbClr val="005575"/>
              </a:solidFill>
              <a:latin typeface="Century Gothic" pitchFamily="34" charset="0"/>
              <a:ea typeface="Calibri" pitchFamily="34" charset="0"/>
              <a:cs typeface="Times New Roman" pitchFamily="18" charset="0"/>
            </a:endParaRPr>
          </a:p>
        </p:txBody>
      </p:sp>
      <p:sp>
        <p:nvSpPr>
          <p:cNvPr id="7" name="TextBox 15"/>
          <p:cNvSpPr txBox="1">
            <a:spLocks noChangeArrowheads="1"/>
          </p:cNvSpPr>
          <p:nvPr/>
        </p:nvSpPr>
        <p:spPr bwMode="auto">
          <a:xfrm>
            <a:off x="1676400" y="6858000"/>
            <a:ext cx="4267200" cy="830263"/>
          </a:xfrm>
          <a:prstGeom prst="rect">
            <a:avLst/>
          </a:prstGeom>
          <a:noFill/>
          <a:ln w="9525">
            <a:noFill/>
            <a:miter lim="800000"/>
            <a:headEnd/>
            <a:tailEnd/>
          </a:ln>
        </p:spPr>
        <p:txBody>
          <a:bodyPr>
            <a:spAutoFit/>
          </a:bodyPr>
          <a:lstStyle/>
          <a:p>
            <a:pPr>
              <a:tabLst>
                <a:tab pos="1147763" algn="l"/>
              </a:tabLst>
            </a:pPr>
            <a:r>
              <a:rPr lang="en-US" sz="1600" b="1" dirty="0" smtClean="0">
                <a:solidFill>
                  <a:srgbClr val="336699"/>
                </a:solidFill>
                <a:latin typeface="Century Gothic" pitchFamily="34" charset="0"/>
              </a:rPr>
              <a:t>Date:	Tuesday, </a:t>
            </a:r>
            <a:r>
              <a:rPr lang="en-US" sz="1600" b="1" dirty="0" smtClean="0">
                <a:solidFill>
                  <a:srgbClr val="336699"/>
                </a:solidFill>
                <a:latin typeface="Century Gothic" pitchFamily="34" charset="0"/>
              </a:rPr>
              <a:t>November 21st</a:t>
            </a:r>
            <a:r>
              <a:rPr lang="en-US" sz="1600" b="1" dirty="0" smtClean="0">
                <a:solidFill>
                  <a:srgbClr val="336699"/>
                </a:solidFill>
                <a:latin typeface="Century Gothic" pitchFamily="34" charset="0"/>
              </a:rPr>
              <a:t/>
            </a:r>
            <a:br>
              <a:rPr lang="en-US" sz="1600" b="1" dirty="0" smtClean="0">
                <a:solidFill>
                  <a:srgbClr val="336699"/>
                </a:solidFill>
                <a:latin typeface="Century Gothic" pitchFamily="34" charset="0"/>
              </a:rPr>
            </a:br>
            <a:r>
              <a:rPr lang="en-US" sz="1600" b="1" dirty="0" smtClean="0">
                <a:solidFill>
                  <a:srgbClr val="336699"/>
                </a:solidFill>
                <a:latin typeface="Century Gothic" pitchFamily="34" charset="0"/>
              </a:rPr>
              <a:t>Time</a:t>
            </a:r>
            <a:r>
              <a:rPr lang="en-US" sz="1600" b="1" dirty="0">
                <a:solidFill>
                  <a:srgbClr val="336699"/>
                </a:solidFill>
                <a:latin typeface="Century Gothic" pitchFamily="34" charset="0"/>
              </a:rPr>
              <a:t>:	</a:t>
            </a:r>
            <a:r>
              <a:rPr lang="en-US" sz="1600" b="1" dirty="0" smtClean="0">
                <a:solidFill>
                  <a:srgbClr val="336699"/>
                </a:solidFill>
                <a:latin typeface="Century Gothic" pitchFamily="34" charset="0"/>
              </a:rPr>
              <a:t>10am</a:t>
            </a:r>
            <a:endParaRPr lang="en-US" sz="1600" b="1" dirty="0">
              <a:solidFill>
                <a:srgbClr val="336699"/>
              </a:solidFill>
              <a:latin typeface="Century Gothic" pitchFamily="34" charset="0"/>
            </a:endParaRPr>
          </a:p>
          <a:p>
            <a:pPr>
              <a:tabLst>
                <a:tab pos="1147763" algn="l"/>
              </a:tabLst>
            </a:pPr>
            <a:r>
              <a:rPr lang="en-US" sz="1600" b="1" dirty="0">
                <a:solidFill>
                  <a:srgbClr val="336699"/>
                </a:solidFill>
                <a:latin typeface="Century Gothic" pitchFamily="34" charset="0"/>
              </a:rPr>
              <a:t>Location</a:t>
            </a:r>
            <a:r>
              <a:rPr lang="en-US" sz="1600" b="1" dirty="0" smtClean="0">
                <a:solidFill>
                  <a:srgbClr val="336699"/>
                </a:solidFill>
                <a:latin typeface="Century Gothic" pitchFamily="34" charset="0"/>
              </a:rPr>
              <a:t>:	Chapel</a:t>
            </a:r>
            <a:endParaRPr lang="en-US" sz="1600" b="1" dirty="0">
              <a:solidFill>
                <a:srgbClr val="336699"/>
              </a:solidFill>
              <a:latin typeface="Century Gothic" pitchFamily="34" charset="0"/>
            </a:endParaRPr>
          </a:p>
        </p:txBody>
      </p:sp>
      <p:sp>
        <p:nvSpPr>
          <p:cNvPr id="8" name="TextBox 9"/>
          <p:cNvSpPr txBox="1">
            <a:spLocks noChangeArrowheads="1"/>
          </p:cNvSpPr>
          <p:nvPr/>
        </p:nvSpPr>
        <p:spPr bwMode="auto">
          <a:xfrm>
            <a:off x="1447800" y="8001000"/>
            <a:ext cx="4267200" cy="830997"/>
          </a:xfrm>
          <a:prstGeom prst="rect">
            <a:avLst/>
          </a:prstGeom>
          <a:noFill/>
          <a:ln w="9525">
            <a:noFill/>
            <a:miter lim="800000"/>
            <a:headEnd/>
            <a:tailEnd/>
          </a:ln>
        </p:spPr>
        <p:txBody>
          <a:bodyPr wrap="square">
            <a:spAutoFit/>
          </a:bodyPr>
          <a:lstStyle/>
          <a:p>
            <a:pPr algn="ctr"/>
            <a:r>
              <a:rPr lang="en-US" sz="1600" b="1" dirty="0">
                <a:solidFill>
                  <a:srgbClr val="F28411"/>
                </a:solidFill>
                <a:latin typeface="Century Gothic" pitchFamily="34" charset="0"/>
              </a:rPr>
              <a:t>For more information, contact</a:t>
            </a:r>
            <a:br>
              <a:rPr lang="en-US" sz="1600" b="1" dirty="0">
                <a:solidFill>
                  <a:srgbClr val="F28411"/>
                </a:solidFill>
                <a:latin typeface="Century Gothic" pitchFamily="34" charset="0"/>
              </a:rPr>
            </a:br>
            <a:r>
              <a:rPr lang="en-US" sz="1600" b="1" dirty="0" smtClean="0">
                <a:solidFill>
                  <a:srgbClr val="F28411"/>
                </a:solidFill>
                <a:latin typeface="Century Gothic" pitchFamily="34" charset="0"/>
              </a:rPr>
              <a:t>Travis Harper,  Wellness Coordinator at 314-223-9575</a:t>
            </a:r>
            <a:endParaRPr lang="en-US" sz="1600" b="1" dirty="0">
              <a:solidFill>
                <a:srgbClr val="F28411"/>
              </a:solidFill>
              <a:latin typeface="Century Gothic" pitchFamily="34" charset="0"/>
            </a:endParaRPr>
          </a:p>
        </p:txBody>
      </p:sp>
      <p:pic>
        <p:nvPicPr>
          <p:cNvPr id="1026" name="Picture 2" descr="G:\AnnP\Artwork &amp; Graphics\Images\Smart Moves Images\SMARTMOVES_Walking_006F.jpg"/>
          <p:cNvPicPr>
            <a:picLocks noChangeAspect="1" noChangeArrowheads="1"/>
          </p:cNvPicPr>
          <p:nvPr/>
        </p:nvPicPr>
        <p:blipFill>
          <a:blip r:embed="rId2" cstate="print"/>
          <a:srcRect l="10069" t="6241" r="20883" b="4606"/>
          <a:stretch>
            <a:fillRect/>
          </a:stretch>
        </p:blipFill>
        <p:spPr bwMode="auto">
          <a:xfrm>
            <a:off x="5090159" y="6858000"/>
            <a:ext cx="1767841" cy="1524001"/>
          </a:xfrm>
          <a:prstGeom prst="teardrop">
            <a:avLst/>
          </a:prstGeom>
          <a:noFill/>
        </p:spPr>
      </p:pic>
      <p:sp>
        <p:nvSpPr>
          <p:cNvPr id="12" name="TextBox 11"/>
          <p:cNvSpPr txBox="1"/>
          <p:nvPr/>
        </p:nvSpPr>
        <p:spPr>
          <a:xfrm>
            <a:off x="2209800" y="3200400"/>
            <a:ext cx="4267200" cy="3293209"/>
          </a:xfrm>
          <a:prstGeom prst="rect">
            <a:avLst/>
          </a:prstGeom>
          <a:noFill/>
        </p:spPr>
        <p:txBody>
          <a:bodyPr wrap="square" rtlCol="0">
            <a:spAutoFit/>
          </a:bodyPr>
          <a:lstStyle/>
          <a:p>
            <a:r>
              <a:rPr lang="en-US" sz="1600" dirty="0" smtClean="0"/>
              <a:t>Did </a:t>
            </a:r>
            <a:r>
              <a:rPr lang="en-US" sz="1600" dirty="0" smtClean="0"/>
              <a:t>you know that osteoporosis can affect men and women? It is estimated that 50% of women over 50 years old will break a bone due to osteoporosis.  Unfortunately, this condition does not have any early symptoms but diagnosis is fairly easy.  There are supplements and medications to help with osteoporosis, and weight bearing exercise is suggested for most people, but do you know what you should be taking or what exercises you should do or avoid?  If you’d like to learn more about Osteoporosis, come to the lecture on </a:t>
            </a:r>
            <a:r>
              <a:rPr lang="en-US" sz="1600" dirty="0" smtClean="0"/>
              <a:t>November 21st </a:t>
            </a:r>
            <a:r>
              <a:rPr lang="en-US" sz="1600" dirty="0" smtClean="0"/>
              <a:t>in the </a:t>
            </a:r>
            <a:r>
              <a:rPr lang="en-US" sz="1600" dirty="0" smtClean="0"/>
              <a:t>chapel</a:t>
            </a:r>
            <a:r>
              <a:rPr lang="en-US" sz="1600" smtClean="0"/>
              <a:t>!  </a:t>
            </a:r>
            <a:endParaRPr lang="en-US" sz="1600"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TotalTime>
  <Words>123</Words>
  <Application>Microsoft Office PowerPoint</Application>
  <PresentationFormat>On-screen Show (4:3)</PresentationFormat>
  <Paragraphs>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Kindred Healthcare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prod\patteram</dc:creator>
  <cp:lastModifiedBy>harpet02</cp:lastModifiedBy>
  <cp:revision>31</cp:revision>
  <dcterms:created xsi:type="dcterms:W3CDTF">2015-07-23T19:20:59Z</dcterms:created>
  <dcterms:modified xsi:type="dcterms:W3CDTF">2017-10-16T18:37:19Z</dcterms:modified>
</cp:coreProperties>
</file>